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 Bold" panose="020B0604020202020204" charset="0"/>
      <p:regular r:id="rId18"/>
    </p:embeddedFont>
    <p:embeddedFont>
      <p:font typeface="Open Sans Bold" panose="020B0604020202020204" charset="0"/>
      <p:regular r:id="rId19"/>
    </p:embeddedFont>
    <p:embeddedFont>
      <p:font typeface="Open Sans Light" panose="020B0306030504020204" pitchFamily="34" charset="0"/>
      <p:regular r:id="rId20"/>
      <p:italic r:id="rId21"/>
    </p:embeddedFont>
    <p:embeddedFont>
      <p:font typeface="Poppins Bold" panose="020B0604020202020204" charset="0"/>
      <p:regular r:id="rId22"/>
    </p:embeddedFont>
    <p:embeddedFont>
      <p:font typeface="Poppins Bold Italics" panose="020B0604020202020204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Bold" panose="02000000000000000000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5036" autoAdjust="0"/>
  </p:normalViewPr>
  <p:slideViewPr>
    <p:cSldViewPr>
      <p:cViewPr>
        <p:scale>
          <a:sx n="66" d="100"/>
          <a:sy n="66" d="100"/>
        </p:scale>
        <p:origin x="2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Macias" userId="3787f7b5-402c-4c87-bbd3-2c6309602697" providerId="ADAL" clId="{042B7511-B906-4CFE-8F7A-113DF9546C49}"/>
    <pc:docChg chg="undo custSel modSld">
      <pc:chgData name="Cecilia Macias" userId="3787f7b5-402c-4c87-bbd3-2c6309602697" providerId="ADAL" clId="{042B7511-B906-4CFE-8F7A-113DF9546C49}" dt="2024-09-11T16:29:12.262" v="2241" actId="962"/>
      <pc:docMkLst>
        <pc:docMk/>
      </pc:docMkLst>
      <pc:sldChg chg="modSp mod">
        <pc:chgData name="Cecilia Macias" userId="3787f7b5-402c-4c87-bbd3-2c6309602697" providerId="ADAL" clId="{042B7511-B906-4CFE-8F7A-113DF9546C49}" dt="2024-09-11T16:06:15.229" v="884"/>
        <pc:sldMkLst>
          <pc:docMk/>
          <pc:sldMk cId="0" sldId="256"/>
        </pc:sldMkLst>
        <pc:spChg chg="mod">
          <ac:chgData name="Cecilia Macias" userId="3787f7b5-402c-4c87-bbd3-2c6309602697" providerId="ADAL" clId="{042B7511-B906-4CFE-8F7A-113DF9546C49}" dt="2024-09-11T15:52:52.415" v="10" actId="962"/>
          <ac:spMkLst>
            <pc:docMk/>
            <pc:sldMk cId="0" sldId="256"/>
            <ac:spMk id="10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4:01.434" v="736" actId="962"/>
          <ac:spMkLst>
            <pc:docMk/>
            <pc:sldMk cId="0" sldId="256"/>
            <ac:spMk id="11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4:40.555" v="878" actId="962"/>
          <ac:spMkLst>
            <pc:docMk/>
            <pc:sldMk cId="0" sldId="256"/>
            <ac:spMk id="12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06:15.229" v="884"/>
          <ac:spMkLst>
            <pc:docMk/>
            <pc:sldMk cId="0" sldId="256"/>
            <ac:spMk id="13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4:44.250" v="880" actId="1076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5:53:32.882" v="28" actId="962"/>
          <ac:grpSpMkLst>
            <pc:docMk/>
            <pc:sldMk cId="0" sldId="256"/>
            <ac:grpSpMk id="5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3:37.459" v="614" actId="962"/>
          <ac:grpSpMkLst>
            <pc:docMk/>
            <pc:sldMk cId="0" sldId="256"/>
            <ac:grpSpMk id="8" creationId="{00000000-0000-0000-0000-000000000000}"/>
          </ac:grpSpMkLst>
        </pc:grpChg>
      </pc:sldChg>
      <pc:sldChg chg="modSp mod">
        <pc:chgData name="Cecilia Macias" userId="3787f7b5-402c-4c87-bbd3-2c6309602697" providerId="ADAL" clId="{042B7511-B906-4CFE-8F7A-113DF9546C49}" dt="2024-09-11T16:01:04.615" v="314" actId="962"/>
        <pc:sldMkLst>
          <pc:docMk/>
          <pc:sldMk cId="0" sldId="257"/>
        </pc:sldMkLst>
        <pc:spChg chg="mod">
          <ac:chgData name="Cecilia Macias" userId="3787f7b5-402c-4c87-bbd3-2c6309602697" providerId="ADAL" clId="{042B7511-B906-4CFE-8F7A-113DF9546C49}" dt="2024-09-11T15:55:05.916" v="42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5:55:08.772" v="43" actId="962"/>
          <ac:spMkLst>
            <pc:docMk/>
            <pc:sldMk cId="0" sldId="257"/>
            <ac:spMk id="3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5:51:50.326" v="1" actId="33553"/>
          <ac:spMkLst>
            <pc:docMk/>
            <pc:sldMk cId="0" sldId="257"/>
            <ac:spMk id="7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5:56:52.930" v="70" actId="13244"/>
          <ac:spMkLst>
            <pc:docMk/>
            <pc:sldMk cId="0" sldId="257"/>
            <ac:spMk id="17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5:58:27.931" v="77" actId="13244"/>
          <ac:spMkLst>
            <pc:docMk/>
            <pc:sldMk cId="0" sldId="257"/>
            <ac:spMk id="21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5:57:36.712" v="73" actId="13244"/>
          <ac:spMkLst>
            <pc:docMk/>
            <pc:sldMk cId="0" sldId="257"/>
            <ac:spMk id="25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5:57:28.647" v="72" actId="13244"/>
          <ac:spMkLst>
            <pc:docMk/>
            <pc:sldMk cId="0" sldId="257"/>
            <ac:spMk id="26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5:58:11.522" v="75" actId="13244"/>
          <ac:spMkLst>
            <pc:docMk/>
            <pc:sldMk cId="0" sldId="257"/>
            <ac:spMk id="28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5:55:18.420" v="47" actId="962"/>
          <ac:grpSpMkLst>
            <pc:docMk/>
            <pc:sldMk cId="0" sldId="257"/>
            <ac:grpSpMk id="4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5:59:47.242" v="218" actId="962"/>
          <ac:grpSpMkLst>
            <pc:docMk/>
            <pc:sldMk cId="0" sldId="257"/>
            <ac:grpSpMk id="8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0:45.630" v="258" actId="962"/>
          <ac:grpSpMkLst>
            <pc:docMk/>
            <pc:sldMk cId="0" sldId="257"/>
            <ac:grpSpMk id="10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1:04.615" v="314" actId="962"/>
          <ac:grpSpMkLst>
            <pc:docMk/>
            <pc:sldMk cId="0" sldId="257"/>
            <ac:grpSpMk id="12" creationId="{00000000-0000-0000-0000-000000000000}"/>
          </ac:grpSpMkLst>
        </pc:grpChg>
        <pc:grpChg chg="mod ord">
          <ac:chgData name="Cecilia Macias" userId="3787f7b5-402c-4c87-bbd3-2c6309602697" providerId="ADAL" clId="{042B7511-B906-4CFE-8F7A-113DF9546C49}" dt="2024-09-11T15:57:12.765" v="71" actId="167"/>
          <ac:grpSpMkLst>
            <pc:docMk/>
            <pc:sldMk cId="0" sldId="257"/>
            <ac:grpSpMk id="14" creationId="{00000000-0000-0000-0000-000000000000}"/>
          </ac:grpSpMkLst>
        </pc:grpChg>
        <pc:grpChg chg="mod ord">
          <ac:chgData name="Cecilia Macias" userId="3787f7b5-402c-4c87-bbd3-2c6309602697" providerId="ADAL" clId="{042B7511-B906-4CFE-8F7A-113DF9546C49}" dt="2024-09-11T15:58:33.462" v="78" actId="167"/>
          <ac:grpSpMkLst>
            <pc:docMk/>
            <pc:sldMk cId="0" sldId="257"/>
            <ac:grpSpMk id="18" creationId="{00000000-0000-0000-0000-000000000000}"/>
          </ac:grpSpMkLst>
        </pc:grpChg>
        <pc:grpChg chg="mod ord">
          <ac:chgData name="Cecilia Macias" userId="3787f7b5-402c-4c87-bbd3-2c6309602697" providerId="ADAL" clId="{042B7511-B906-4CFE-8F7A-113DF9546C49}" dt="2024-09-11T15:57:42.814" v="74" actId="167"/>
          <ac:grpSpMkLst>
            <pc:docMk/>
            <pc:sldMk cId="0" sldId="257"/>
            <ac:grpSpMk id="22" creationId="{00000000-0000-0000-0000-000000000000}"/>
          </ac:grpSpMkLst>
        </pc:grpChg>
      </pc:sldChg>
      <pc:sldChg chg="modSp mod">
        <pc:chgData name="Cecilia Macias" userId="3787f7b5-402c-4c87-bbd3-2c6309602697" providerId="ADAL" clId="{042B7511-B906-4CFE-8F7A-113DF9546C49}" dt="2024-09-11T16:07:11.644" v="889" actId="962"/>
        <pc:sldMkLst>
          <pc:docMk/>
          <pc:sldMk cId="0" sldId="258"/>
        </pc:sldMkLst>
        <pc:spChg chg="mod">
          <ac:chgData name="Cecilia Macias" userId="3787f7b5-402c-4c87-bbd3-2c6309602697" providerId="ADAL" clId="{042B7511-B906-4CFE-8F7A-113DF9546C49}" dt="2024-09-11T16:06:57.504" v="886" actId="962"/>
          <ac:spMkLst>
            <pc:docMk/>
            <pc:sldMk cId="0" sldId="258"/>
            <ac:spMk id="5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7:08.154" v="888" actId="962"/>
          <ac:spMkLst>
            <pc:docMk/>
            <pc:sldMk cId="0" sldId="258"/>
            <ac:spMk id="8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5:51:59.274" v="2" actId="33553"/>
          <ac:spMkLst>
            <pc:docMk/>
            <pc:sldMk cId="0" sldId="258"/>
            <ac:spMk id="12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7:05.778" v="887" actId="962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6:52.880" v="885" actId="962"/>
          <ac:grpSpMkLst>
            <pc:docMk/>
            <pc:sldMk cId="0" sldId="258"/>
            <ac:grpSpMk id="6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7:11.644" v="889" actId="962"/>
          <ac:grpSpMkLst>
            <pc:docMk/>
            <pc:sldMk cId="0" sldId="258"/>
            <ac:grpSpMk id="9" creationId="{00000000-0000-0000-0000-000000000000}"/>
          </ac:grpSpMkLst>
        </pc:grpChg>
      </pc:sldChg>
      <pc:sldChg chg="modSp mod">
        <pc:chgData name="Cecilia Macias" userId="3787f7b5-402c-4c87-bbd3-2c6309602697" providerId="ADAL" clId="{042B7511-B906-4CFE-8F7A-113DF9546C49}" dt="2024-09-11T16:07:48.933" v="894" actId="962"/>
        <pc:sldMkLst>
          <pc:docMk/>
          <pc:sldMk cId="0" sldId="259"/>
        </pc:sldMkLst>
        <pc:spChg chg="mod">
          <ac:chgData name="Cecilia Macias" userId="3787f7b5-402c-4c87-bbd3-2c6309602697" providerId="ADAL" clId="{042B7511-B906-4CFE-8F7A-113DF9546C49}" dt="2024-09-11T16:07:48.933" v="894" actId="962"/>
          <ac:spMkLst>
            <pc:docMk/>
            <pc:sldMk cId="0" sldId="259"/>
            <ac:spMk id="8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7:39.959" v="891" actId="962"/>
          <ac:spMkLst>
            <pc:docMk/>
            <pc:sldMk cId="0" sldId="259"/>
            <ac:spMk id="9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7:36.292" v="890" actId="962"/>
          <ac:spMkLst>
            <pc:docMk/>
            <pc:sldMk cId="0" sldId="259"/>
            <ac:spMk id="10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5:52:04.173" v="3" actId="33553"/>
          <ac:spMkLst>
            <pc:docMk/>
            <pc:sldMk cId="0" sldId="259"/>
            <ac:spMk id="11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7:42.534" v="892" actId="962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7:44.767" v="893" actId="962"/>
          <ac:grpSpMkLst>
            <pc:docMk/>
            <pc:sldMk cId="0" sldId="259"/>
            <ac:grpSpMk id="5" creationId="{00000000-0000-0000-0000-000000000000}"/>
          </ac:grpSpMkLst>
        </pc:grpChg>
      </pc:sldChg>
      <pc:sldChg chg="modSp mod">
        <pc:chgData name="Cecilia Macias" userId="3787f7b5-402c-4c87-bbd3-2c6309602697" providerId="ADAL" clId="{042B7511-B906-4CFE-8F7A-113DF9546C49}" dt="2024-09-11T16:12:47.008" v="970" actId="1076"/>
        <pc:sldMkLst>
          <pc:docMk/>
          <pc:sldMk cId="0" sldId="260"/>
        </pc:sldMkLst>
        <pc:spChg chg="mod">
          <ac:chgData name="Cecilia Macias" userId="3787f7b5-402c-4c87-bbd3-2c6309602697" providerId="ADAL" clId="{042B7511-B906-4CFE-8F7A-113DF9546C49}" dt="2024-09-11T15:52:07.762" v="4" actId="33553"/>
          <ac:spMkLst>
            <pc:docMk/>
            <pc:sldMk cId="0" sldId="260"/>
            <ac:spMk id="8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7:52.303" v="895" actId="962"/>
          <ac:spMkLst>
            <pc:docMk/>
            <pc:sldMk cId="0" sldId="260"/>
            <ac:spMk id="9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7:56.983" v="897" actId="96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12:47.008" v="970" actId="1076"/>
          <ac:spMkLst>
            <pc:docMk/>
            <pc:sldMk cId="0" sldId="260"/>
            <ac:spMk id="12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8:19.793" v="902" actId="962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8:17.104" v="901" actId="962"/>
          <ac:grpSpMkLst>
            <pc:docMk/>
            <pc:sldMk cId="0" sldId="260"/>
            <ac:grpSpMk id="5" creationId="{00000000-0000-0000-0000-000000000000}"/>
          </ac:grpSpMkLst>
        </pc:grpChg>
      </pc:sldChg>
      <pc:sldChg chg="modSp mod">
        <pc:chgData name="Cecilia Macias" userId="3787f7b5-402c-4c87-bbd3-2c6309602697" providerId="ADAL" clId="{042B7511-B906-4CFE-8F7A-113DF9546C49}" dt="2024-09-11T16:14:58.536" v="1090" actId="962"/>
        <pc:sldMkLst>
          <pc:docMk/>
          <pc:sldMk cId="0" sldId="261"/>
        </pc:sldMkLst>
        <pc:spChg chg="mod">
          <ac:chgData name="Cecilia Macias" userId="3787f7b5-402c-4c87-bbd3-2c6309602697" providerId="ADAL" clId="{042B7511-B906-4CFE-8F7A-113DF9546C49}" dt="2024-09-11T16:08:02.920" v="898" actId="962"/>
          <ac:spMkLst>
            <pc:docMk/>
            <pc:sldMk cId="0" sldId="261"/>
            <ac:spMk id="2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8:04.897" v="899" actId="962"/>
          <ac:spMkLst>
            <pc:docMk/>
            <pc:sldMk cId="0" sldId="261"/>
            <ac:spMk id="6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13:56.611" v="1036" actId="962"/>
          <ac:spMkLst>
            <pc:docMk/>
            <pc:sldMk cId="0" sldId="261"/>
            <ac:spMk id="7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8:37.113" v="907" actId="1076"/>
          <ac:grpSpMkLst>
            <pc:docMk/>
            <pc:sldMk cId="0" sldId="261"/>
            <ac:grpSpMk id="3" creationId="{00000000-0000-0000-0000-000000000000}"/>
          </ac:grpSpMkLst>
        </pc:grpChg>
        <pc:picChg chg="mod">
          <ac:chgData name="Cecilia Macias" userId="3787f7b5-402c-4c87-bbd3-2c6309602697" providerId="ADAL" clId="{042B7511-B906-4CFE-8F7A-113DF9546C49}" dt="2024-09-11T16:14:58.536" v="1090" actId="962"/>
          <ac:picMkLst>
            <pc:docMk/>
            <pc:sldMk cId="0" sldId="261"/>
            <ac:picMk id="8" creationId="{00000000-0000-0000-0000-000000000000}"/>
          </ac:picMkLst>
        </pc:picChg>
      </pc:sldChg>
      <pc:sldChg chg="modSp mod">
        <pc:chgData name="Cecilia Macias" userId="3787f7b5-402c-4c87-bbd3-2c6309602697" providerId="ADAL" clId="{042B7511-B906-4CFE-8F7A-113DF9546C49}" dt="2024-09-11T16:17:53.521" v="1250" actId="962"/>
        <pc:sldMkLst>
          <pc:docMk/>
          <pc:sldMk cId="0" sldId="262"/>
        </pc:sldMkLst>
        <pc:spChg chg="mod">
          <ac:chgData name="Cecilia Macias" userId="3787f7b5-402c-4c87-bbd3-2c6309602697" providerId="ADAL" clId="{042B7511-B906-4CFE-8F7A-113DF9546C49}" dt="2024-09-11T16:09:00.381" v="910" actId="962"/>
          <ac:spMkLst>
            <pc:docMk/>
            <pc:sldMk cId="0" sldId="262"/>
            <ac:spMk id="2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8:41.788" v="908" actId="962"/>
          <ac:spMkLst>
            <pc:docMk/>
            <pc:sldMk cId="0" sldId="262"/>
            <ac:spMk id="6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17:53.521" v="1250" actId="962"/>
          <ac:spMkLst>
            <pc:docMk/>
            <pc:sldMk cId="0" sldId="262"/>
            <ac:spMk id="7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17:50.419" v="1249" actId="962"/>
          <ac:spMkLst>
            <pc:docMk/>
            <pc:sldMk cId="0" sldId="262"/>
            <ac:spMk id="8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16:25.925" v="1091" actId="13244"/>
          <ac:spMkLst>
            <pc:docMk/>
            <pc:sldMk cId="0" sldId="262"/>
            <ac:spMk id="9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6:16:29.930" v="1092" actId="13244"/>
          <ac:spMkLst>
            <pc:docMk/>
            <pc:sldMk cId="0" sldId="262"/>
            <ac:spMk id="10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8:58.421" v="909" actId="962"/>
          <ac:grpSpMkLst>
            <pc:docMk/>
            <pc:sldMk cId="0" sldId="262"/>
            <ac:grpSpMk id="3" creationId="{00000000-0000-0000-0000-000000000000}"/>
          </ac:grpSpMkLst>
        </pc:grpChg>
      </pc:sldChg>
      <pc:sldChg chg="addSp delSp modSp mod">
        <pc:chgData name="Cecilia Macias" userId="3787f7b5-402c-4c87-bbd3-2c6309602697" providerId="ADAL" clId="{042B7511-B906-4CFE-8F7A-113DF9546C49}" dt="2024-09-11T16:22:06.871" v="1498" actId="13244"/>
        <pc:sldMkLst>
          <pc:docMk/>
          <pc:sldMk cId="0" sldId="263"/>
        </pc:sldMkLst>
        <pc:spChg chg="mod">
          <ac:chgData name="Cecilia Macias" userId="3787f7b5-402c-4c87-bbd3-2c6309602697" providerId="ADAL" clId="{042B7511-B906-4CFE-8F7A-113DF9546C49}" dt="2024-09-11T15:52:16.368" v="7" actId="33553"/>
          <ac:spMkLst>
            <pc:docMk/>
            <pc:sldMk cId="0" sldId="263"/>
            <ac:spMk id="8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9:09.820" v="913" actId="962"/>
          <ac:spMkLst>
            <pc:docMk/>
            <pc:sldMk cId="0" sldId="263"/>
            <ac:spMk id="9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18:54.266" v="1264" actId="962"/>
          <ac:spMkLst>
            <pc:docMk/>
            <pc:sldMk cId="0" sldId="263"/>
            <ac:spMk id="10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19:23.383" v="1344" actId="962"/>
          <ac:spMkLst>
            <pc:docMk/>
            <pc:sldMk cId="0" sldId="263"/>
            <ac:spMk id="11" creationId="{00000000-0000-0000-0000-000000000000}"/>
          </ac:spMkLst>
        </pc:spChg>
        <pc:spChg chg="del">
          <ac:chgData name="Cecilia Macias" userId="3787f7b5-402c-4c87-bbd3-2c6309602697" providerId="ADAL" clId="{042B7511-B906-4CFE-8F7A-113DF9546C49}" dt="2024-09-11T16:20:13.430" v="1346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Cecilia Macias" userId="3787f7b5-402c-4c87-bbd3-2c6309602697" providerId="ADAL" clId="{042B7511-B906-4CFE-8F7A-113DF9546C49}" dt="2024-09-11T16:20:12.786" v="1345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Cecilia Macias" userId="3787f7b5-402c-4c87-bbd3-2c6309602697" providerId="ADAL" clId="{042B7511-B906-4CFE-8F7A-113DF9546C49}" dt="2024-09-11T16:21:01.803" v="1402" actId="478"/>
          <ac:spMkLst>
            <pc:docMk/>
            <pc:sldMk cId="0" sldId="263"/>
            <ac:spMk id="14" creationId="{00000000-0000-0000-0000-000000000000}"/>
          </ac:spMkLst>
        </pc:spChg>
        <pc:spChg chg="ord">
          <ac:chgData name="Cecilia Macias" userId="3787f7b5-402c-4c87-bbd3-2c6309602697" providerId="ADAL" clId="{042B7511-B906-4CFE-8F7A-113DF9546C49}" dt="2024-09-11T16:22:06.871" v="1498" actId="13244"/>
          <ac:spMkLst>
            <pc:docMk/>
            <pc:sldMk cId="0" sldId="263"/>
            <ac:spMk id="15" creationId="{00000000-0000-0000-0000-000000000000}"/>
          </ac:spMkLst>
        </pc:spChg>
        <pc:spChg chg="del">
          <ac:chgData name="Cecilia Macias" userId="3787f7b5-402c-4c87-bbd3-2c6309602697" providerId="ADAL" clId="{042B7511-B906-4CFE-8F7A-113DF9546C49}" dt="2024-09-11T16:21:02.622" v="1403" actId="478"/>
          <ac:spMkLst>
            <pc:docMk/>
            <pc:sldMk cId="0" sldId="263"/>
            <ac:spMk id="16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9:08.266" v="912" actId="962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Cecilia Macias" userId="3787f7b5-402c-4c87-bbd3-2c6309602697" providerId="ADAL" clId="{042B7511-B906-4CFE-8F7A-113DF9546C49}" dt="2024-09-11T16:09:05.930" v="911" actId="962"/>
          <ac:grpSpMkLst>
            <pc:docMk/>
            <pc:sldMk cId="0" sldId="263"/>
            <ac:grpSpMk id="5" creationId="{00000000-0000-0000-0000-000000000000}"/>
          </ac:grpSpMkLst>
        </pc:grpChg>
        <pc:picChg chg="add mod">
          <ac:chgData name="Cecilia Macias" userId="3787f7b5-402c-4c87-bbd3-2c6309602697" providerId="ADAL" clId="{042B7511-B906-4CFE-8F7A-113DF9546C49}" dt="2024-09-11T16:20:44.221" v="1401" actId="962"/>
          <ac:picMkLst>
            <pc:docMk/>
            <pc:sldMk cId="0" sldId="263"/>
            <ac:picMk id="18" creationId="{4AD6A634-2FE2-45A0-97E7-99ECF45DDCEE}"/>
          </ac:picMkLst>
        </pc:picChg>
        <pc:picChg chg="add mod">
          <ac:chgData name="Cecilia Macias" userId="3787f7b5-402c-4c87-bbd3-2c6309602697" providerId="ADAL" clId="{042B7511-B906-4CFE-8F7A-113DF9546C49}" dt="2024-09-11T16:21:28.060" v="1497" actId="962"/>
          <ac:picMkLst>
            <pc:docMk/>
            <pc:sldMk cId="0" sldId="263"/>
            <ac:picMk id="20" creationId="{9489C6B2-6209-4D5F-B809-728BCC4B519C}"/>
          </ac:picMkLst>
        </pc:picChg>
      </pc:sldChg>
      <pc:sldChg chg="modSp mod">
        <pc:chgData name="Cecilia Macias" userId="3787f7b5-402c-4c87-bbd3-2c6309602697" providerId="ADAL" clId="{042B7511-B906-4CFE-8F7A-113DF9546C49}" dt="2024-09-11T16:28:15.750" v="2135" actId="962"/>
        <pc:sldMkLst>
          <pc:docMk/>
          <pc:sldMk cId="0" sldId="264"/>
        </pc:sldMkLst>
        <pc:spChg chg="mod">
          <ac:chgData name="Cecilia Macias" userId="3787f7b5-402c-4c87-bbd3-2c6309602697" providerId="ADAL" clId="{042B7511-B906-4CFE-8F7A-113DF9546C49}" dt="2024-09-11T16:09:20.155" v="914" actId="962"/>
          <ac:spMkLst>
            <pc:docMk/>
            <pc:sldMk cId="0" sldId="264"/>
            <ac:spMk id="6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9:24.780" v="916" actId="962"/>
          <ac:spMkLst>
            <pc:docMk/>
            <pc:sldMk cId="0" sldId="264"/>
            <ac:spMk id="7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23:42.584" v="1697" actId="962"/>
          <ac:spMkLst>
            <pc:docMk/>
            <pc:sldMk cId="0" sldId="264"/>
            <ac:spMk id="8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26:11.496" v="2114" actId="962"/>
          <ac:spMkLst>
            <pc:docMk/>
            <pc:sldMk cId="0" sldId="264"/>
            <ac:spMk id="9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26:37.056" v="2117" actId="13244"/>
          <ac:spMkLst>
            <pc:docMk/>
            <pc:sldMk cId="0" sldId="264"/>
            <ac:spMk id="10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28:15.750" v="2135" actId="962"/>
          <ac:spMkLst>
            <pc:docMk/>
            <pc:sldMk cId="0" sldId="264"/>
            <ac:spMk id="11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22:24.832" v="1499" actId="13244"/>
          <ac:spMkLst>
            <pc:docMk/>
            <pc:sldMk cId="0" sldId="264"/>
            <ac:spMk id="12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09:22.915" v="915" actId="962"/>
          <ac:grpSpMkLst>
            <pc:docMk/>
            <pc:sldMk cId="0" sldId="264"/>
            <ac:grpSpMk id="2" creationId="{00000000-0000-0000-0000-000000000000}"/>
          </ac:grpSpMkLst>
        </pc:grpChg>
      </pc:sldChg>
      <pc:sldChg chg="modSp mod">
        <pc:chgData name="Cecilia Macias" userId="3787f7b5-402c-4c87-bbd3-2c6309602697" providerId="ADAL" clId="{042B7511-B906-4CFE-8F7A-113DF9546C49}" dt="2024-09-11T16:29:12.262" v="2241" actId="962"/>
        <pc:sldMkLst>
          <pc:docMk/>
          <pc:sldMk cId="0" sldId="265"/>
        </pc:sldMkLst>
        <pc:spChg chg="mod">
          <ac:chgData name="Cecilia Macias" userId="3787f7b5-402c-4c87-bbd3-2c6309602697" providerId="ADAL" clId="{042B7511-B906-4CFE-8F7A-113DF9546C49}" dt="2024-09-11T16:09:30.502" v="917" actId="962"/>
          <ac:spMkLst>
            <pc:docMk/>
            <pc:sldMk cId="0" sldId="265"/>
            <ac:spMk id="4" creationId="{00000000-0000-0000-0000-000000000000}"/>
          </ac:spMkLst>
        </pc:spChg>
        <pc:spChg chg="mod">
          <ac:chgData name="Cecilia Macias" userId="3787f7b5-402c-4c87-bbd3-2c6309602697" providerId="ADAL" clId="{042B7511-B906-4CFE-8F7A-113DF9546C49}" dt="2024-09-11T16:09:33.205" v="918" actId="962"/>
          <ac:spMkLst>
            <pc:docMk/>
            <pc:sldMk cId="0" sldId="265"/>
            <ac:spMk id="5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28:39.947" v="2136" actId="13244"/>
          <ac:spMkLst>
            <pc:docMk/>
            <pc:sldMk cId="0" sldId="265"/>
            <ac:spMk id="6" creationId="{00000000-0000-0000-0000-000000000000}"/>
          </ac:spMkLst>
        </pc:spChg>
        <pc:spChg chg="mod ord">
          <ac:chgData name="Cecilia Macias" userId="3787f7b5-402c-4c87-bbd3-2c6309602697" providerId="ADAL" clId="{042B7511-B906-4CFE-8F7A-113DF9546C49}" dt="2024-09-11T16:28:42.020" v="2137" actId="13244"/>
          <ac:spMkLst>
            <pc:docMk/>
            <pc:sldMk cId="0" sldId="265"/>
            <ac:spMk id="7" creationId="{00000000-0000-0000-0000-000000000000}"/>
          </ac:spMkLst>
        </pc:spChg>
        <pc:grpChg chg="mod">
          <ac:chgData name="Cecilia Macias" userId="3787f7b5-402c-4c87-bbd3-2c6309602697" providerId="ADAL" clId="{042B7511-B906-4CFE-8F7A-113DF9546C49}" dt="2024-09-11T16:29:12.262" v="2241" actId="962"/>
          <ac:grpSpMkLst>
            <pc:docMk/>
            <pc:sldMk cId="0" sldId="265"/>
            <ac:grpSpMk id="2" creationId="{00000000-0000-0000-0000-00000000000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3C6E8B-52BC-4B66-8097-E442AB803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8912C-F2E8-4053-9BDB-3BD609385E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E286-239B-4EDC-8DAF-65DA360CB30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8F423-E3B9-4621-8E99-11F1D0E802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520C6-D4C4-49C3-B7EB-91A01E2C41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C5420-9D1E-4CC9-810B-642A316E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30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Los opioides se refieren a una gran clase de medicamentos que incluye:</a:t>
            </a:r>
          </a:p>
          <a:p>
            <a:endParaRPr lang="en-US"/>
          </a:p>
          <a:p>
            <a:r>
              <a:rPr lang="en-US"/>
              <a:t>Opioides con receta</a:t>
            </a:r>
          </a:p>
          <a:p>
            <a:r>
              <a:rPr lang="en-US"/>
              <a:t>-Medicamentos para aliviar el dolor</a:t>
            </a:r>
          </a:p>
          <a:p>
            <a:r>
              <a:rPr lang="en-US"/>
              <a:t>-Seguros cuando se toman durante poco tiempo y según las indicaciones de un médico.</a:t>
            </a:r>
          </a:p>
          <a:p>
            <a:r>
              <a:rPr lang="en-US"/>
              <a:t>-Los tipos más comunes son OxyContin, Vicodin y Morfina.</a:t>
            </a:r>
          </a:p>
          <a:p>
            <a:endParaRPr lang="en-US"/>
          </a:p>
          <a:p>
            <a:r>
              <a:rPr lang="en-US"/>
              <a:t>Heroína</a:t>
            </a:r>
          </a:p>
          <a:p>
            <a:r>
              <a:rPr lang="en-US"/>
              <a:t>-Un opioide semisintético ilegal y altamente adictivo</a:t>
            </a:r>
          </a:p>
          <a:p>
            <a:endParaRPr lang="en-US"/>
          </a:p>
          <a:p>
            <a:r>
              <a:rPr lang="en-US"/>
              <a:t>Fentanilo</a:t>
            </a:r>
          </a:p>
          <a:p>
            <a:r>
              <a:rPr lang="en-US"/>
              <a:t>-Opioide sintético muy potente</a:t>
            </a:r>
          </a:p>
          <a:p>
            <a:r>
              <a:rPr lang="en-US"/>
              <a:t>-50 veces más potente que la heroína</a:t>
            </a:r>
          </a:p>
          <a:p>
            <a:r>
              <a:rPr lang="en-US"/>
              <a:t>100 veces más potente que la morfina</a:t>
            </a:r>
          </a:p>
          <a:p>
            <a:r>
              <a:rPr lang="en-US"/>
              <a:t>-Aprobado para tratar el dolor intenso, pero también se fabrica y distribuye ilegalmente</a:t>
            </a:r>
          </a:p>
          <a:p>
            <a:r>
              <a:rPr lang="en-US"/>
              <a:t>-El fentanilo ilícito es el más comúnmente asociado con el gran número de muertes por sobredosis que se han observado en los últimos años.</a:t>
            </a:r>
          </a:p>
          <a:p>
            <a:endParaRPr lang="en-US"/>
          </a:p>
          <a:p>
            <a:r>
              <a:rPr lang="en-US"/>
              <a:t>El fentanilo no tiene olor y puede presentarse en forma de pastillas, polvo y líquido. Se puede ingerir, inyectar, inhalar o fumar.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 igual que ha ocurrido en todo el país, en el condado de Yakima también se ha producido un aumento de las muertes por sobredosis en los últimos años.</a:t>
            </a:r>
          </a:p>
          <a:p>
            <a:endParaRPr lang="en-US"/>
          </a:p>
          <a:p>
            <a:r>
              <a:rPr lang="en-US"/>
              <a:t>Muchas de estas muertes han involucrado opioides, específicamente fentanilo.</a:t>
            </a:r>
          </a:p>
          <a:p>
            <a:endParaRPr lang="en-US"/>
          </a:p>
          <a:p>
            <a:r>
              <a:rPr lang="en-US"/>
              <a:t>Los datos provienen del informe anual 2023 del forense del condado de Yakima.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¿Qué es una sobredosis de opioides?</a:t>
            </a:r>
          </a:p>
          <a:p>
            <a:endParaRPr lang="en-US"/>
          </a:p>
          <a:p>
            <a:r>
              <a:rPr lang="en-US"/>
              <a:t>Los opioides afectan a la parte del cerebro que controla la respiración. </a:t>
            </a:r>
          </a:p>
          <a:p>
            <a:endParaRPr lang="en-US"/>
          </a:p>
          <a:p>
            <a:r>
              <a:rPr lang="en-US"/>
              <a:t>Cuando se toman más opioides de los que el cuerpo puede soportar o se sufre una sobredosis, la respiración se vuelve más lenta, lo que puede llevar a la inconsciencia.</a:t>
            </a:r>
          </a:p>
          <a:p>
            <a:endParaRPr lang="en-US"/>
          </a:p>
          <a:p>
            <a:r>
              <a:rPr lang="en-US"/>
              <a:t>La inconsciencia o falta de reacción suele ser el primer signo visible de una sobredosis.</a:t>
            </a:r>
          </a:p>
          <a:p>
            <a:endParaRPr lang="en-US"/>
          </a:p>
          <a:p>
            <a:r>
              <a:rPr lang="en-US"/>
              <a:t>Pero otros signos de sobredosis pueden ser labios o uñas azules o grises y esquí pálido o azul.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¿Qué es la naloxona?</a:t>
            </a:r>
          </a:p>
          <a:p>
            <a:endParaRPr lang="en-US"/>
          </a:p>
          <a:p>
            <a:r>
              <a:rPr lang="en-US"/>
              <a:t>La naloxona es un medicamento seguro que revierte los efectos de una sobredosis de opioides en el organismo.</a:t>
            </a:r>
          </a:p>
          <a:p>
            <a:endParaRPr lang="en-US"/>
          </a:p>
          <a:p>
            <a:r>
              <a:rPr lang="en-US"/>
              <a:t>Ayuda a restablecer la respiración de las personas cuya respiración se ha enlentecido o detenido como consecuencia de una sobredosis de opioides. </a:t>
            </a:r>
          </a:p>
          <a:p>
            <a:endParaRPr lang="en-US"/>
          </a:p>
          <a:p>
            <a:r>
              <a:rPr lang="en-US"/>
              <a:t>Sólo dura entre 30 y 90 minutos, por lo que sigue siendo importante llamar al 911 si sospechas que alguien está sufriendo una sobredosis.</a:t>
            </a:r>
          </a:p>
          <a:p>
            <a:endParaRPr lang="en-US"/>
          </a:p>
          <a:p>
            <a:r>
              <a:rPr lang="en-US"/>
              <a:t>Hay dos formas de naloxona que cualquiera puede utilizar sin formación ni autorización médica: el aerosol nasal precargado y la jeringuilla que se inyecta en el brazo o el muslo.</a:t>
            </a:r>
          </a:p>
          <a:p>
            <a:endParaRPr lang="en-US"/>
          </a:p>
          <a:p>
            <a:r>
              <a:rPr lang="en-US"/>
              <a:t>Cualquiera puede y debe administrar naloxona si sospecha cualquier tipo de sobredosis. Si no hay opiáceos implicados, la naloxona no dañará a la persona, simplemente no tendrá ningún efecto.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=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En el estado de Washington, cualquier persona que intente ayudar en una emergencia médica está generalmente protegida de responsabilidades civiles por la RCW 4.24.300. </a:t>
            </a:r>
          </a:p>
          <a:p>
            <a:endParaRPr lang="en-US"/>
          </a:p>
          <a:p>
            <a:r>
              <a:rPr lang="en-US"/>
              <a:t>Ley de sobredosis del buen samaritano del 911 del estado de WA</a:t>
            </a:r>
          </a:p>
          <a:p>
            <a:r>
              <a:rPr lang="en-US"/>
              <a:t>RCW 69.50.315 ofrece protecciones adicionales y específicas contra cargos por posesión de drogas para la víctima y la persona que pide ayuda.</a:t>
            </a:r>
          </a:p>
          <a:p>
            <a:endParaRPr lang="en-US"/>
          </a:p>
          <a:p>
            <a:r>
              <a:rPr lang="en-US"/>
              <a:t>Cualquier persona en el Estado de WA que pueda tener o presenciar una sobredosis de opioides está autorizada a llevar y administrar naloxona. (RCW 69.41.095)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riesgo de sobredosis por tocar o estar cerca de opioides, incluido el fentanilo, es extremadamente bajo.</a:t>
            </a:r>
          </a:p>
          <a:p>
            <a:endParaRPr lang="en-US"/>
          </a:p>
          <a:p>
            <a:r>
              <a:rPr lang="en-US"/>
              <a:t>Utilice guantes de nitrilo estándar para mayor protección.</a:t>
            </a:r>
          </a:p>
          <a:p>
            <a:endParaRPr lang="en-US"/>
          </a:p>
          <a:p>
            <a:r>
              <a:rPr lang="en-US"/>
              <a:t>Si entra en contacto con una sustancia desconocida, cepille o lave el residuo con agua y jabón.</a:t>
            </a:r>
          </a:p>
          <a:p>
            <a:endParaRPr lang="en-US"/>
          </a:p>
          <a:p>
            <a:r>
              <a:rPr lang="en-US"/>
              <a:t>No utilice desinfectante de manos con alcohol. No eliminará la sustancia y puede</a:t>
            </a:r>
          </a:p>
          <a:p>
            <a:r>
              <a:rPr lang="en-US"/>
              <a:t>aumentar la absorción.</a:t>
            </a:r>
          </a:p>
          <a:p>
            <a:endParaRPr lang="en-US"/>
          </a:p>
          <a:p>
            <a:r>
              <a:rPr lang="en-US"/>
              <a:t>No realice acciones que provoquen la dispersión de sustancias en el aire.</a:t>
            </a:r>
          </a:p>
          <a:p>
            <a:endParaRPr lang="en-US"/>
          </a:p>
          <a:p>
            <a:r>
              <a:rPr lang="en-US"/>
              <a:t>No se toque los ojos, la nariz o la boca después de tocar cualquier superficie que pueda estar contaminada, aunque lleve guantes.</a:t>
            </a:r>
          </a:p>
          <a:p>
            <a:endParaRPr lang="en-US"/>
          </a:p>
          <a:p>
            <a:r>
              <a:rPr lang="en-US"/>
              <a:t>Hasta la fecha no hay casos clínicamente confirmados de sobredosis de agentes u otros primeros intervinientes por tocar o simplemente estar cerca de fentanilo.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La naloxona se ha vuelto más ampliamente disponible para el público en general.</a:t>
            </a:r>
          </a:p>
          <a:p>
            <a:endParaRPr lang="en-US"/>
          </a:p>
          <a:p>
            <a:r>
              <a:rPr lang="en-US"/>
              <a:t>En 2019, el Secretario de Salud del Estado de Washington emitió una orden permanente en todo el estado que permitía a cualquier persona tener y administrar naloxona.</a:t>
            </a:r>
          </a:p>
          <a:p>
            <a:endParaRPr lang="en-US"/>
          </a:p>
          <a:p>
            <a:r>
              <a:rPr lang="en-US"/>
              <a:t>Esta orden permanente también permite a cualquier persona solicitar naloxona a una farmacia si la tienen disponible. </a:t>
            </a:r>
          </a:p>
          <a:p>
            <a:endParaRPr lang="en-US"/>
          </a:p>
          <a:p>
            <a:r>
              <a:rPr lang="en-US"/>
              <a:t>La naloxona está totalmente cubierta por Medicaid (Apple Health) en el estado de Washington. </a:t>
            </a:r>
          </a:p>
          <a:p>
            <a:endParaRPr lang="en-US"/>
          </a:p>
          <a:p>
            <a:r>
              <a:rPr lang="en-US"/>
              <a:t>Algunos planes de seguros privados pueden cubrir algunos de los costos de la naloxona. </a:t>
            </a:r>
          </a:p>
          <a:p>
            <a:endParaRPr lang="en-US"/>
          </a:p>
          <a:p>
            <a:r>
              <a:rPr lang="en-US"/>
              <a:t>El Distrito de Salud de Yakima también tiene un programa de reducción de daños todos los jueves de 12:30-3:30pm en South 3rd St. y E. Adams St. donde la gente puede recibir más información sobre la naloxona y un kit gratuito. </a:t>
            </a:r>
          </a:p>
          <a:p>
            <a:endParaRPr lang="en-US"/>
          </a:p>
          <a:p>
            <a:r>
              <a:rPr lang="en-US"/>
              <a:t>También hay un programa en el estado de Washington que le permite solicitar un kit de naloxona gratis por correo.</a:t>
            </a:r>
          </a:p>
          <a:p>
            <a:endParaRPr lang="en-US"/>
          </a:p>
          <a:p>
            <a:r>
              <a:rPr lang="en-US"/>
              <a:t>*Llevaremos folletos para que la gente sepa dónde acceder a estos recursos.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uKe8tikUMp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44000" y="0"/>
            <a:ext cx="9460733" cy="10613848"/>
            <a:chOff x="0" y="0"/>
            <a:chExt cx="2491716" cy="2795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1716" cy="2795417"/>
            </a:xfrm>
            <a:custGeom>
              <a:avLst/>
              <a:gdLst/>
              <a:ahLst/>
              <a:cxnLst/>
              <a:rect l="l" t="t" r="r" b="b"/>
              <a:pathLst>
                <a:path w="2491716" h="2795417">
                  <a:moveTo>
                    <a:pt x="0" y="0"/>
                  </a:moveTo>
                  <a:lnTo>
                    <a:pt x="2491716" y="0"/>
                  </a:lnTo>
                  <a:lnTo>
                    <a:pt x="2491716" y="2795417"/>
                  </a:lnTo>
                  <a:lnTo>
                    <a:pt x="0" y="2795417"/>
                  </a:lnTo>
                  <a:close/>
                </a:path>
              </a:pathLst>
            </a:custGeom>
            <a:solidFill>
              <a:srgbClr val="7849B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1716" cy="2833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5720" y="814572"/>
            <a:ext cx="10379257" cy="6008638"/>
            <a:chOff x="0" y="0"/>
            <a:chExt cx="2733632" cy="15825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3632" cy="1582522"/>
            </a:xfrm>
            <a:custGeom>
              <a:avLst/>
              <a:gdLst/>
              <a:ahLst/>
              <a:cxnLst/>
              <a:rect l="l" t="t" r="r" b="b"/>
              <a:pathLst>
                <a:path w="2733632" h="1582522">
                  <a:moveTo>
                    <a:pt x="0" y="0"/>
                  </a:moveTo>
                  <a:lnTo>
                    <a:pt x="2733632" y="0"/>
                  </a:lnTo>
                  <a:lnTo>
                    <a:pt x="2733632" y="1582522"/>
                  </a:lnTo>
                  <a:lnTo>
                    <a:pt x="0" y="1582522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33632" cy="1620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597190" y="1740756"/>
            <a:ext cx="10007788" cy="23145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DETENGA LA SOBREDOSIS </a:t>
            </a:r>
          </a:p>
          <a:p>
            <a:pPr marL="0" marR="0" lvl="0" indent="0" algn="l" defTabSz="914400" rtl="0" eaLnBrk="1" fontAlgn="auto" latinLnBrk="0" hangingPunct="1">
              <a:lnSpc>
                <a:spcPts val="5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/>
              <a:ea typeface="Roboto Bold"/>
              <a:cs typeface="Roboto Bold"/>
              <a:sym typeface="Roboto Bold"/>
            </a:endParaRPr>
          </a:p>
          <a:p>
            <a:pPr marL="0" marR="0" lvl="0" indent="0" algn="l" defTabSz="914400" rtl="0" eaLnBrk="1" fontAlgn="auto" latinLnBrk="0" hangingPunct="1">
              <a:lnSpc>
                <a:spcPts val="5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OBTENGA NALOXONA</a:t>
            </a:r>
          </a:p>
        </p:txBody>
      </p:sp>
      <p:grpSp>
        <p:nvGrpSpPr>
          <p:cNvPr id="8" name="Group 8" descr="Persona con una camisa que leé, para la sobredosis y un paqute con suministros para ayuda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604978" y="1681191"/>
            <a:ext cx="7272610" cy="7251465"/>
            <a:chOff x="0" y="0"/>
            <a:chExt cx="9696814" cy="966862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5109" r="9445"/>
            <a:stretch>
              <a:fillRect/>
            </a:stretch>
          </p:blipFill>
          <p:spPr>
            <a:xfrm>
              <a:off x="0" y="0"/>
              <a:ext cx="9696814" cy="9668621"/>
            </a:xfrm>
            <a:prstGeom prst="rect">
              <a:avLst/>
            </a:prstGeom>
          </p:spPr>
        </p:pic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43993" y="-3402056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 descr="Logo del Educational Service District 105"/>
          <p:cNvSpPr/>
          <p:nvPr/>
        </p:nvSpPr>
        <p:spPr>
          <a:xfrm>
            <a:off x="1028700" y="8478751"/>
            <a:ext cx="4553419" cy="1172728"/>
          </a:xfrm>
          <a:custGeom>
            <a:avLst/>
            <a:gdLst/>
            <a:ahLst/>
            <a:cxnLst/>
            <a:rect l="l" t="t" r="r" b="b"/>
            <a:pathLst>
              <a:path w="4553419" h="1172728">
                <a:moveTo>
                  <a:pt x="0" y="0"/>
                </a:moveTo>
                <a:lnTo>
                  <a:pt x="4553419" y="0"/>
                </a:lnTo>
                <a:lnTo>
                  <a:pt x="4553419" y="1172728"/>
                </a:lnTo>
                <a:lnTo>
                  <a:pt x="0" y="1172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 descr="Logo del distrito de salud de Yakima"/>
          <p:cNvSpPr/>
          <p:nvPr/>
        </p:nvSpPr>
        <p:spPr>
          <a:xfrm>
            <a:off x="6320354" y="7474397"/>
            <a:ext cx="2177082" cy="2177082"/>
          </a:xfrm>
          <a:custGeom>
            <a:avLst/>
            <a:gdLst/>
            <a:ahLst/>
            <a:cxnLst/>
            <a:rect l="l" t="t" r="r" b="b"/>
            <a:pathLst>
              <a:path w="2177082" h="2177082">
                <a:moveTo>
                  <a:pt x="0" y="0"/>
                </a:moveTo>
                <a:lnTo>
                  <a:pt x="2177082" y="0"/>
                </a:lnTo>
                <a:lnTo>
                  <a:pt x="2177082" y="2177082"/>
                </a:lnTo>
                <a:lnTo>
                  <a:pt x="0" y="217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2511510" y="4115548"/>
            <a:ext cx="8420216" cy="20864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15" b="1" i="0" u="none" strike="noStrike" kern="1200" cap="none" spc="0" normalizeH="0" baseline="0" noProof="0" dirty="0">
                <a:ln>
                  <a:noFill/>
                </a:ln>
                <a:solidFill>
                  <a:srgbClr val="E1E1E1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GRACIAS</a:t>
            </a:r>
          </a:p>
          <a:p>
            <a:pPr marL="0" marR="0" lvl="0" indent="0" algn="l" defTabSz="914400" rtl="0" eaLnBrk="1" fontAlgn="auto" latinLnBrk="0" hangingPunct="1">
              <a:lnSpc>
                <a:spcPts val="77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115" b="1" i="0" u="none" strike="noStrike" kern="1200" cap="none" spc="0" normalizeH="0" baseline="0" noProof="0" dirty="0">
              <a:ln>
                <a:noFill/>
              </a:ln>
              <a:solidFill>
                <a:srgbClr val="E1E1E1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11510" y="5611306"/>
            <a:ext cx="8420216" cy="64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3"/>
              </a:lnSpc>
            </a:pPr>
            <a:r>
              <a:rPr lang="en-US" sz="5235" dirty="0">
                <a:solidFill>
                  <a:srgbClr val="7849B9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s-US" sz="5235" dirty="0">
                <a:solidFill>
                  <a:srgbClr val="7849B9"/>
                </a:solidFill>
                <a:latin typeface="Roboto"/>
                <a:ea typeface="Roboto"/>
                <a:cs typeface="Roboto"/>
                <a:sym typeface="Roboto"/>
              </a:rPr>
              <a:t>Alguna</a:t>
            </a:r>
            <a:r>
              <a:rPr lang="en-US" sz="5235" dirty="0">
                <a:solidFill>
                  <a:srgbClr val="7849B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5235" dirty="0" err="1">
                <a:solidFill>
                  <a:srgbClr val="7849B9"/>
                </a:solidFill>
                <a:latin typeface="Roboto"/>
                <a:ea typeface="Roboto"/>
                <a:cs typeface="Roboto"/>
                <a:sym typeface="Roboto"/>
              </a:rPr>
              <a:t>pregunta</a:t>
            </a:r>
            <a:r>
              <a:rPr lang="en-US" sz="5235" dirty="0">
                <a:solidFill>
                  <a:srgbClr val="7849B9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</a:p>
        </p:txBody>
      </p:sp>
      <p:grpSp>
        <p:nvGrpSpPr>
          <p:cNvPr id="2" name="Group 2" descr="Persona con una caja de naloxona spray nasal"/>
          <p:cNvGrpSpPr/>
          <p:nvPr/>
        </p:nvGrpSpPr>
        <p:grpSpPr>
          <a:xfrm>
            <a:off x="11254491" y="-217361"/>
            <a:ext cx="10877725" cy="10710774"/>
            <a:chOff x="0" y="0"/>
            <a:chExt cx="14503633" cy="142810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981" b="12735"/>
            <a:stretch>
              <a:fillRect/>
            </a:stretch>
          </p:blipFill>
          <p:spPr>
            <a:xfrm>
              <a:off x="0" y="0"/>
              <a:ext cx="14503633" cy="14281032"/>
            </a:xfrm>
            <a:prstGeom prst="rect">
              <a:avLst/>
            </a:prstGeom>
          </p:spPr>
        </p:pic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7083" y="-2057400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30785" y="8436013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12936" y="3369432"/>
            <a:ext cx="4807820" cy="899589"/>
            <a:chOff x="0" y="0"/>
            <a:chExt cx="1266257" cy="2369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6257" cy="236929"/>
            </a:xfrm>
            <a:custGeom>
              <a:avLst/>
              <a:gdLst/>
              <a:ahLst/>
              <a:cxnLst/>
              <a:rect l="l" t="t" r="r" b="b"/>
              <a:pathLst>
                <a:path w="1266257" h="236929">
                  <a:moveTo>
                    <a:pt x="0" y="0"/>
                  </a:moveTo>
                  <a:lnTo>
                    <a:pt x="1266257" y="0"/>
                  </a:lnTo>
                  <a:lnTo>
                    <a:pt x="1266257" y="236929"/>
                  </a:lnTo>
                  <a:lnTo>
                    <a:pt x="0" y="236929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66257" cy="275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52667" y="3369432"/>
            <a:ext cx="4807820" cy="899589"/>
            <a:chOff x="0" y="0"/>
            <a:chExt cx="1266257" cy="2369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66257" cy="236929"/>
            </a:xfrm>
            <a:custGeom>
              <a:avLst/>
              <a:gdLst/>
              <a:ahLst/>
              <a:cxnLst/>
              <a:rect l="l" t="t" r="r" b="b"/>
              <a:pathLst>
                <a:path w="1266257" h="236929">
                  <a:moveTo>
                    <a:pt x="0" y="0"/>
                  </a:moveTo>
                  <a:lnTo>
                    <a:pt x="1266257" y="0"/>
                  </a:lnTo>
                  <a:lnTo>
                    <a:pt x="1266257" y="236929"/>
                  </a:lnTo>
                  <a:lnTo>
                    <a:pt x="0" y="236929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266257" cy="275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010" y="3381496"/>
            <a:ext cx="4807820" cy="887525"/>
            <a:chOff x="0" y="0"/>
            <a:chExt cx="1266257" cy="2337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66257" cy="233751"/>
            </a:xfrm>
            <a:custGeom>
              <a:avLst/>
              <a:gdLst/>
              <a:ahLst/>
              <a:cxnLst/>
              <a:rect l="l" t="t" r="r" b="b"/>
              <a:pathLst>
                <a:path w="1266257" h="233751">
                  <a:moveTo>
                    <a:pt x="0" y="0"/>
                  </a:moveTo>
                  <a:lnTo>
                    <a:pt x="1266257" y="0"/>
                  </a:lnTo>
                  <a:lnTo>
                    <a:pt x="1266257" y="233751"/>
                  </a:lnTo>
                  <a:lnTo>
                    <a:pt x="0" y="23375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66257" cy="27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526541" y="2555854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44654" y="9346768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4831" y="421647"/>
            <a:ext cx="16733907" cy="2008380"/>
            <a:chOff x="0" y="0"/>
            <a:chExt cx="4407284" cy="528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07284" cy="528956"/>
            </a:xfrm>
            <a:custGeom>
              <a:avLst/>
              <a:gdLst/>
              <a:ahLst/>
              <a:cxnLst/>
              <a:rect l="l" t="t" r="r" b="b"/>
              <a:pathLst>
                <a:path w="4407284" h="528956">
                  <a:moveTo>
                    <a:pt x="0" y="0"/>
                  </a:moveTo>
                  <a:lnTo>
                    <a:pt x="4407284" y="0"/>
                  </a:lnTo>
                  <a:lnTo>
                    <a:pt x="4407284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07284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2940459" y="891835"/>
            <a:ext cx="12082652" cy="1025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¿QUÉ SON LOS OPIOIDES?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4725" y="3524371"/>
            <a:ext cx="446039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Opioides Recetados</a:t>
            </a:r>
          </a:p>
        </p:txBody>
      </p:sp>
      <p:grpSp>
        <p:nvGrpSpPr>
          <p:cNvPr id="8" name="Group 8" descr="Frasco y paquetes de opiodes comun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291010" y="4469328"/>
            <a:ext cx="4807820" cy="3392174"/>
            <a:chOff x="0" y="0"/>
            <a:chExt cx="6410426" cy="452289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2785" r="2785"/>
            <a:stretch>
              <a:fillRect/>
            </a:stretch>
          </p:blipFill>
          <p:spPr>
            <a:xfrm>
              <a:off x="0" y="0"/>
              <a:ext cx="6410426" cy="4522899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1291010" y="7957220"/>
            <a:ext cx="4807820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3301B"/>
                </a:solidFill>
                <a:latin typeface="Roboto"/>
                <a:ea typeface="Roboto"/>
                <a:cs typeface="Roboto"/>
                <a:sym typeface="Roboto"/>
              </a:rPr>
              <a:t>Los tipos más comunes son OxyContin, Vicodin y Morfina.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08696" y="3521729"/>
            <a:ext cx="374617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Heroína</a:t>
            </a:r>
          </a:p>
        </p:txBody>
      </p:sp>
      <p:grpSp>
        <p:nvGrpSpPr>
          <p:cNvPr id="10" name="Group 10" descr="Heroina e inyección"/>
          <p:cNvGrpSpPr/>
          <p:nvPr/>
        </p:nvGrpSpPr>
        <p:grpSpPr>
          <a:xfrm>
            <a:off x="6652667" y="4469328"/>
            <a:ext cx="4807820" cy="3392174"/>
            <a:chOff x="0" y="0"/>
            <a:chExt cx="6410426" cy="452289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2785" r="2785"/>
            <a:stretch>
              <a:fillRect/>
            </a:stretch>
          </p:blipFill>
          <p:spPr>
            <a:xfrm>
              <a:off x="0" y="0"/>
              <a:ext cx="6410426" cy="4522899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7185162" y="8064702"/>
            <a:ext cx="4020022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 opioide semisintético ilegal y altamente adictivo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70136" y="3521728"/>
            <a:ext cx="388038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Fentanilo</a:t>
            </a:r>
          </a:p>
        </p:txBody>
      </p:sp>
      <p:grpSp>
        <p:nvGrpSpPr>
          <p:cNvPr id="12" name="Group 12" descr="Pastillas de fentanilo"/>
          <p:cNvGrpSpPr/>
          <p:nvPr/>
        </p:nvGrpSpPr>
        <p:grpSpPr>
          <a:xfrm>
            <a:off x="12012936" y="4469328"/>
            <a:ext cx="4807820" cy="3392174"/>
            <a:chOff x="0" y="0"/>
            <a:chExt cx="6410426" cy="452289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10137" r="10137"/>
            <a:stretch>
              <a:fillRect/>
            </a:stretch>
          </p:blipFill>
          <p:spPr>
            <a:xfrm>
              <a:off x="0" y="0"/>
              <a:ext cx="6410426" cy="4522899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12081361" y="8064702"/>
            <a:ext cx="4739395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 opioide sintético muy potente. 50 veces más fuerte que la heroína y 100 veces más fuerte que la morfina.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99200" y="-454408"/>
            <a:ext cx="6561692" cy="11195815"/>
            <a:chOff x="0" y="0"/>
            <a:chExt cx="1728182" cy="29486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8182" cy="2948692"/>
            </a:xfrm>
            <a:custGeom>
              <a:avLst/>
              <a:gdLst/>
              <a:ahLst/>
              <a:cxnLst/>
              <a:rect l="l" t="t" r="r" b="b"/>
              <a:pathLst>
                <a:path w="1728182" h="2948692">
                  <a:moveTo>
                    <a:pt x="0" y="0"/>
                  </a:moveTo>
                  <a:lnTo>
                    <a:pt x="1728182" y="0"/>
                  </a:lnTo>
                  <a:lnTo>
                    <a:pt x="1728182" y="2948692"/>
                  </a:lnTo>
                  <a:lnTo>
                    <a:pt x="0" y="2948692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28182" cy="2986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60</a:t>
              </a:r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99815" y="1386938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1236500" y="1681402"/>
            <a:ext cx="6924224" cy="692419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3193" b="-23193"/>
              </a:stretch>
            </a:blipFill>
          </p:spPr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3285" y="8605598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23928" y="1544669"/>
            <a:ext cx="7287514" cy="2008380"/>
            <a:chOff x="0" y="0"/>
            <a:chExt cx="1919345" cy="528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9345" cy="528956"/>
            </a:xfrm>
            <a:custGeom>
              <a:avLst/>
              <a:gdLst/>
              <a:ahLst/>
              <a:cxnLst/>
              <a:rect l="l" t="t" r="r" b="b"/>
              <a:pathLst>
                <a:path w="1919345" h="528956">
                  <a:moveTo>
                    <a:pt x="0" y="0"/>
                  </a:moveTo>
                  <a:lnTo>
                    <a:pt x="1919345" y="0"/>
                  </a:lnTo>
                  <a:lnTo>
                    <a:pt x="1919345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19345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2164459" y="1774528"/>
            <a:ext cx="8691040" cy="1835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INFORMACIÓN LOCAL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124" y="3826943"/>
            <a:ext cx="11513057" cy="515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 algn="l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95 muertes por sobredosis de drogas registradas en 2023</a:t>
            </a:r>
          </a:p>
          <a:p>
            <a:pPr marL="690882" lvl="1" indent="-345441" algn="l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el 72% de las muertes estuvo implicado un opioide</a:t>
            </a:r>
          </a:p>
          <a:p>
            <a:pPr marL="690882" lvl="1" indent="-345441" algn="l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18% de las muertes fueron entre 20-29</a:t>
            </a:r>
          </a:p>
          <a:p>
            <a:pPr marL="690882" lvl="1" indent="-345441" algn="l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30% de las muertes se produjeron entre 30-39</a:t>
            </a:r>
          </a:p>
          <a:p>
            <a:pPr marL="690882" lvl="1" indent="-345441" algn="l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21% de las muertes se produjeron entre 40-49</a:t>
            </a:r>
          </a:p>
          <a:p>
            <a:pPr algn="l">
              <a:lnSpc>
                <a:spcPts val="5856"/>
              </a:lnSpc>
            </a:pPr>
            <a:endParaRPr lang="en-US"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5856"/>
              </a:lnSpc>
            </a:pPr>
            <a:endParaRPr lang="en-US"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92" y="2504249"/>
            <a:ext cx="18855175" cy="8422956"/>
            <a:chOff x="0" y="0"/>
            <a:chExt cx="4965972" cy="2218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5972" cy="2218392"/>
            </a:xfrm>
            <a:custGeom>
              <a:avLst/>
              <a:gdLst/>
              <a:ahLst/>
              <a:cxnLst/>
              <a:rect l="l" t="t" r="r" b="b"/>
              <a:pathLst>
                <a:path w="4965972" h="2218392">
                  <a:moveTo>
                    <a:pt x="0" y="0"/>
                  </a:moveTo>
                  <a:lnTo>
                    <a:pt x="4965972" y="0"/>
                  </a:lnTo>
                  <a:lnTo>
                    <a:pt x="4965972" y="2218392"/>
                  </a:lnTo>
                  <a:lnTo>
                    <a:pt x="0" y="2218392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65972" cy="2256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23928" y="1705265"/>
            <a:ext cx="9542718" cy="2008380"/>
            <a:chOff x="0" y="0"/>
            <a:chExt cx="2513308" cy="5289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3308" cy="528956"/>
            </a:xfrm>
            <a:custGeom>
              <a:avLst/>
              <a:gdLst/>
              <a:ahLst/>
              <a:cxnLst/>
              <a:rect l="l" t="t" r="r" b="b"/>
              <a:pathLst>
                <a:path w="2513308" h="528956">
                  <a:moveTo>
                    <a:pt x="0" y="0"/>
                  </a:moveTo>
                  <a:lnTo>
                    <a:pt x="2513308" y="0"/>
                  </a:lnTo>
                  <a:lnTo>
                    <a:pt x="2513308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13308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65682" y="-402343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90269" y="7200900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57053" y="4686106"/>
            <a:ext cx="5804746" cy="4469654"/>
          </a:xfrm>
          <a:custGeom>
            <a:avLst/>
            <a:gdLst/>
            <a:ahLst/>
            <a:cxnLst/>
            <a:rect l="l" t="t" r="r" b="b"/>
            <a:pathLst>
              <a:path w="5804746" h="4469654">
                <a:moveTo>
                  <a:pt x="0" y="0"/>
                </a:moveTo>
                <a:lnTo>
                  <a:pt x="5804745" y="0"/>
                </a:lnTo>
                <a:lnTo>
                  <a:pt x="5804745" y="4469654"/>
                </a:lnTo>
                <a:lnTo>
                  <a:pt x="0" y="4469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2658430" y="1942886"/>
            <a:ext cx="8323531" cy="17707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SOBREDOSIS DE OPIOIDES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3511" y="4307544"/>
            <a:ext cx="12615914" cy="84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7"/>
              </a:lnSpc>
              <a:spcBef>
                <a:spcPct val="0"/>
              </a:spcBef>
            </a:pPr>
            <a:r>
              <a:rPr lang="en-US" sz="4683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Las señales de una sobredosis incluyen: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8101" y="5668301"/>
            <a:ext cx="15249894" cy="285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3260" lvl="1" indent="-336630" algn="l">
              <a:lnSpc>
                <a:spcPts val="5706"/>
              </a:lnSpc>
              <a:buFont typeface="Arial"/>
              <a:buChar char="•"/>
            </a:pPr>
            <a:r>
              <a:rPr lang="en-US" sz="3118">
                <a:solidFill>
                  <a:srgbClr val="E1E1E1"/>
                </a:solidFill>
                <a:latin typeface="Roboto"/>
                <a:ea typeface="Roboto"/>
                <a:cs typeface="Roboto"/>
                <a:sym typeface="Roboto"/>
              </a:rPr>
              <a:t>Problemas para despertarse</a:t>
            </a:r>
          </a:p>
          <a:p>
            <a:pPr marL="673260" lvl="1" indent="-336630" algn="l">
              <a:lnSpc>
                <a:spcPts val="5706"/>
              </a:lnSpc>
              <a:buFont typeface="Arial"/>
              <a:buChar char="•"/>
            </a:pPr>
            <a:r>
              <a:rPr lang="en-US" sz="3118">
                <a:solidFill>
                  <a:srgbClr val="E1E1E1"/>
                </a:solidFill>
                <a:latin typeface="Roboto"/>
                <a:ea typeface="Roboto"/>
                <a:cs typeface="Roboto"/>
                <a:sym typeface="Roboto"/>
              </a:rPr>
              <a:t>Respiración lenta o detenida</a:t>
            </a:r>
          </a:p>
          <a:p>
            <a:pPr marL="673260" lvl="1" indent="-336630" algn="l">
              <a:lnSpc>
                <a:spcPts val="5706"/>
              </a:lnSpc>
              <a:buFont typeface="Arial"/>
              <a:buChar char="•"/>
            </a:pPr>
            <a:r>
              <a:rPr lang="en-US" sz="3118">
                <a:solidFill>
                  <a:srgbClr val="E1E1E1"/>
                </a:solidFill>
                <a:latin typeface="Roboto"/>
                <a:ea typeface="Roboto"/>
                <a:cs typeface="Roboto"/>
                <a:sym typeface="Roboto"/>
              </a:rPr>
              <a:t>Labios o uñas azules o grises</a:t>
            </a:r>
          </a:p>
          <a:p>
            <a:pPr marL="673260" lvl="1" indent="-336630" algn="l">
              <a:lnSpc>
                <a:spcPts val="5706"/>
              </a:lnSpc>
              <a:buFont typeface="Arial"/>
              <a:buChar char="•"/>
            </a:pPr>
            <a:r>
              <a:rPr lang="en-US" sz="3118">
                <a:solidFill>
                  <a:srgbClr val="E1E1E1"/>
                </a:solidFill>
                <a:latin typeface="Roboto"/>
                <a:ea typeface="Roboto"/>
                <a:cs typeface="Roboto"/>
                <a:sym typeface="Roboto"/>
              </a:rPr>
              <a:t>Piel pálida o azulada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0809" y="-163424"/>
            <a:ext cx="18855175" cy="3294040"/>
            <a:chOff x="0" y="0"/>
            <a:chExt cx="4965972" cy="8675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5972" cy="867566"/>
            </a:xfrm>
            <a:custGeom>
              <a:avLst/>
              <a:gdLst/>
              <a:ahLst/>
              <a:cxnLst/>
              <a:rect l="l" t="t" r="r" b="b"/>
              <a:pathLst>
                <a:path w="4965972" h="867566">
                  <a:moveTo>
                    <a:pt x="0" y="0"/>
                  </a:moveTo>
                  <a:lnTo>
                    <a:pt x="4965972" y="0"/>
                  </a:lnTo>
                  <a:lnTo>
                    <a:pt x="4965972" y="867566"/>
                  </a:lnTo>
                  <a:lnTo>
                    <a:pt x="0" y="867566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65972" cy="905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23928" y="1721899"/>
            <a:ext cx="9542718" cy="2008380"/>
            <a:chOff x="0" y="0"/>
            <a:chExt cx="2513308" cy="5289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3308" cy="528956"/>
            </a:xfrm>
            <a:custGeom>
              <a:avLst/>
              <a:gdLst/>
              <a:ahLst/>
              <a:cxnLst/>
              <a:rect l="l" t="t" r="r" b="b"/>
              <a:pathLst>
                <a:path w="2513308" h="528956">
                  <a:moveTo>
                    <a:pt x="0" y="0"/>
                  </a:moveTo>
                  <a:lnTo>
                    <a:pt x="2513308" y="0"/>
                  </a:lnTo>
                  <a:lnTo>
                    <a:pt x="2513308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13308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003608" y="2221040"/>
            <a:ext cx="9746627" cy="838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¿QUÉ ES LA NALOXONA?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92751" y="-1661286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3928" y="9258300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23928" y="4311988"/>
            <a:ext cx="10717857" cy="449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La naloxona es un medicamento seguro que detiene temporalmente el efecto de los opioides. Ayuda a que una persona empiece a respirar de nuevo y se despierte de una sobredosis de opioides. 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23301B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Puede inyectarse en el brazo o el muslo o administrarse en forma de aerosol nasal (también conocido como Narcan).</a:t>
            </a:r>
          </a:p>
        </p:txBody>
      </p:sp>
      <p:sp>
        <p:nvSpPr>
          <p:cNvPr id="12" name="Freeform 12" descr="Naloxona spray nasal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0866707" y="2398406"/>
            <a:ext cx="7421293" cy="8206557"/>
          </a:xfrm>
          <a:custGeom>
            <a:avLst/>
            <a:gdLst/>
            <a:ahLst/>
            <a:cxnLst/>
            <a:rect l="l" t="t" r="r" b="b"/>
            <a:pathLst>
              <a:path w="7421293" h="8206557">
                <a:moveTo>
                  <a:pt x="0" y="0"/>
                </a:moveTo>
                <a:lnTo>
                  <a:pt x="7421293" y="0"/>
                </a:lnTo>
                <a:lnTo>
                  <a:pt x="7421293" y="8206557"/>
                </a:lnTo>
                <a:lnTo>
                  <a:pt x="0" y="8206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583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4922" y="8820424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4831" y="421647"/>
            <a:ext cx="16733907" cy="2008380"/>
            <a:chOff x="0" y="0"/>
            <a:chExt cx="4407284" cy="528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07284" cy="528956"/>
            </a:xfrm>
            <a:custGeom>
              <a:avLst/>
              <a:gdLst/>
              <a:ahLst/>
              <a:cxnLst/>
              <a:rect l="l" t="t" r="r" b="b"/>
              <a:pathLst>
                <a:path w="4407284" h="528956">
                  <a:moveTo>
                    <a:pt x="0" y="0"/>
                  </a:moveTo>
                  <a:lnTo>
                    <a:pt x="4407284" y="0"/>
                  </a:lnTo>
                  <a:lnTo>
                    <a:pt x="4407284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07284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93247" y="-2846957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 descr="C"/>
          <p:cNvSpPr txBox="1">
            <a:spLocks noGrp="1"/>
          </p:cNvSpPr>
          <p:nvPr>
            <p:ph type="title" idx="4294967295"/>
          </p:nvPr>
        </p:nvSpPr>
        <p:spPr>
          <a:xfrm>
            <a:off x="2147095" y="344432"/>
            <a:ext cx="14163060" cy="20008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CÓMO RESPONDER A UNA SOBREDOSIS DE OPIOIDES CON NALOXONA</a:t>
            </a:r>
          </a:p>
        </p:txBody>
      </p:sp>
      <p:pic>
        <p:nvPicPr>
          <p:cNvPr id="8" name="Picture 8" descr="Video de YouTube cómo usar naloxona"/>
          <p:cNvPicPr>
            <a:picLocks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657600" y="2539126"/>
            <a:ext cx="10972800" cy="61721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4922" y="8820424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4831" y="421647"/>
            <a:ext cx="16733907" cy="2008380"/>
            <a:chOff x="0" y="0"/>
            <a:chExt cx="4407284" cy="528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07284" cy="528956"/>
            </a:xfrm>
            <a:custGeom>
              <a:avLst/>
              <a:gdLst/>
              <a:ahLst/>
              <a:cxnLst/>
              <a:rect l="l" t="t" r="r" b="b"/>
              <a:pathLst>
                <a:path w="4407284" h="528956">
                  <a:moveTo>
                    <a:pt x="0" y="0"/>
                  </a:moveTo>
                  <a:lnTo>
                    <a:pt x="4407284" y="0"/>
                  </a:lnTo>
                  <a:lnTo>
                    <a:pt x="4407284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07284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93247" y="-2846957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2194681" y="839732"/>
            <a:ext cx="13574208" cy="1010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¿POR QUÉ INVOLUCRARSE?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6203" y="2815695"/>
            <a:ext cx="9487280" cy="345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Presenciar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una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sobredosis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puede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ser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muy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espantoso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  <a:p>
            <a:pPr algn="l">
              <a:lnSpc>
                <a:spcPts val="3920"/>
              </a:lnSpc>
            </a:pPr>
            <a:endParaRPr lang="en-US" sz="28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920"/>
              </a:lnSpc>
            </a:pP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deje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que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este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miedo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le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impida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salvar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una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vida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  <a:p>
            <a:pPr algn="l">
              <a:lnSpc>
                <a:spcPts val="3920"/>
              </a:lnSpc>
            </a:pPr>
            <a:endParaRPr lang="en-US" sz="28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920"/>
              </a:lnSpc>
            </a:pP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interviene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rápidamente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puede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ofrecer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 la persona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más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posibilidades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sobrevivir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3920"/>
              </a:lnSpc>
            </a:pPr>
            <a:endParaRPr lang="en-US" sz="28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Freeform 8" descr="Leyes de buen samaritano salvan vidas no tema llamar al 911"/>
          <p:cNvSpPr/>
          <p:nvPr/>
        </p:nvSpPr>
        <p:spPr>
          <a:xfrm>
            <a:off x="9461614" y="6958658"/>
            <a:ext cx="3499829" cy="3187078"/>
          </a:xfrm>
          <a:custGeom>
            <a:avLst/>
            <a:gdLst/>
            <a:ahLst/>
            <a:cxnLst/>
            <a:rect l="l" t="t" r="r" b="b"/>
            <a:pathLst>
              <a:path w="3499829" h="3187078">
                <a:moveTo>
                  <a:pt x="0" y="0"/>
                </a:moveTo>
                <a:lnTo>
                  <a:pt x="3499829" y="0"/>
                </a:lnTo>
                <a:lnTo>
                  <a:pt x="3499829" y="3187078"/>
                </a:lnTo>
                <a:lnTo>
                  <a:pt x="0" y="3187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60217" y="2690746"/>
            <a:ext cx="4199083" cy="4905509"/>
          </a:xfrm>
          <a:custGeom>
            <a:avLst/>
            <a:gdLst/>
            <a:ahLst/>
            <a:cxnLst/>
            <a:rect l="l" t="t" r="r" b="b"/>
            <a:pathLst>
              <a:path w="4199083" h="4905509">
                <a:moveTo>
                  <a:pt x="0" y="0"/>
                </a:moveTo>
                <a:lnTo>
                  <a:pt x="4199083" y="0"/>
                </a:lnTo>
                <a:lnTo>
                  <a:pt x="4199083" y="4905508"/>
                </a:lnTo>
                <a:lnTo>
                  <a:pt x="0" y="4905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350" b="-3491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0809" y="-163424"/>
            <a:ext cx="18855175" cy="3294040"/>
            <a:chOff x="0" y="0"/>
            <a:chExt cx="4965972" cy="8675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5972" cy="867566"/>
            </a:xfrm>
            <a:custGeom>
              <a:avLst/>
              <a:gdLst/>
              <a:ahLst/>
              <a:cxnLst/>
              <a:rect l="l" t="t" r="r" b="b"/>
              <a:pathLst>
                <a:path w="4965972" h="867566">
                  <a:moveTo>
                    <a:pt x="0" y="0"/>
                  </a:moveTo>
                  <a:lnTo>
                    <a:pt x="4965972" y="0"/>
                  </a:lnTo>
                  <a:lnTo>
                    <a:pt x="4965972" y="867566"/>
                  </a:lnTo>
                  <a:lnTo>
                    <a:pt x="0" y="867566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65972" cy="905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2716" y="1672001"/>
            <a:ext cx="9542718" cy="2008380"/>
            <a:chOff x="0" y="0"/>
            <a:chExt cx="2513308" cy="5289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3308" cy="528956"/>
            </a:xfrm>
            <a:custGeom>
              <a:avLst/>
              <a:gdLst/>
              <a:ahLst/>
              <a:cxnLst/>
              <a:rect l="l" t="t" r="r" b="b"/>
              <a:pathLst>
                <a:path w="2513308" h="528956">
                  <a:moveTo>
                    <a:pt x="0" y="0"/>
                  </a:moveTo>
                  <a:lnTo>
                    <a:pt x="2513308" y="0"/>
                  </a:lnTo>
                  <a:lnTo>
                    <a:pt x="2513308" y="528956"/>
                  </a:lnTo>
                  <a:lnTo>
                    <a:pt x="0" y="528956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13308" cy="567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166965" y="2042600"/>
            <a:ext cx="9746627" cy="1562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CÓMO MANTENER LA SEGURIDAD: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97336" y="-1573861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01807" y="4534234"/>
            <a:ext cx="16256798" cy="342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El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riesgo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sobredosis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por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tocar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o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estar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cerca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de los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opioides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incluido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el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fentanilo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, es </a:t>
            </a:r>
            <a:r>
              <a:rPr lang="en-US" sz="3242" b="1" dirty="0" err="1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extremadamente</a:t>
            </a:r>
            <a:r>
              <a:rPr lang="en-US" sz="3242" b="1" dirty="0">
                <a:solidFill>
                  <a:srgbClr val="23301B"/>
                </a:solidFill>
                <a:latin typeface="Roboto Bold"/>
                <a:ea typeface="Roboto Bold"/>
                <a:cs typeface="Roboto Bold"/>
                <a:sym typeface="Roboto Bold"/>
              </a:rPr>
              <a:t> bajo.</a:t>
            </a:r>
          </a:p>
          <a:p>
            <a:pPr algn="ctr">
              <a:lnSpc>
                <a:spcPts val="4538"/>
              </a:lnSpc>
            </a:pPr>
            <a:endParaRPr lang="en-US" sz="3242" b="1" dirty="0">
              <a:solidFill>
                <a:srgbClr val="23301B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4538"/>
              </a:lnSpc>
            </a:pPr>
            <a:endParaRPr lang="en-US" sz="3242" b="1" dirty="0">
              <a:solidFill>
                <a:srgbClr val="23301B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4538"/>
              </a:lnSpc>
            </a:pPr>
            <a:endParaRPr lang="en-US" sz="3242" b="1" dirty="0">
              <a:solidFill>
                <a:srgbClr val="23301B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4538"/>
              </a:lnSpc>
              <a:spcBef>
                <a:spcPct val="0"/>
              </a:spcBef>
            </a:pPr>
            <a:endParaRPr lang="en-US" sz="3242" b="1" dirty="0">
              <a:solidFill>
                <a:srgbClr val="23301B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0" name="Freeform 10" descr="guantes"/>
          <p:cNvSpPr/>
          <p:nvPr/>
        </p:nvSpPr>
        <p:spPr>
          <a:xfrm>
            <a:off x="1028700" y="6527443"/>
            <a:ext cx="3058971" cy="2294229"/>
          </a:xfrm>
          <a:custGeom>
            <a:avLst/>
            <a:gdLst/>
            <a:ahLst/>
            <a:cxnLst/>
            <a:rect l="l" t="t" r="r" b="b"/>
            <a:pathLst>
              <a:path w="3058971" h="2294229">
                <a:moveTo>
                  <a:pt x="0" y="0"/>
                </a:moveTo>
                <a:lnTo>
                  <a:pt x="3058971" y="0"/>
                </a:lnTo>
                <a:lnTo>
                  <a:pt x="3058971" y="2294229"/>
                </a:lnTo>
                <a:lnTo>
                  <a:pt x="0" y="2294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 descr="lavarse las manos con agua y jabón"/>
          <p:cNvSpPr/>
          <p:nvPr/>
        </p:nvSpPr>
        <p:spPr>
          <a:xfrm>
            <a:off x="4891972" y="6527443"/>
            <a:ext cx="3243414" cy="2294229"/>
          </a:xfrm>
          <a:custGeom>
            <a:avLst/>
            <a:gdLst/>
            <a:ahLst/>
            <a:cxnLst/>
            <a:rect l="l" t="t" r="r" b="b"/>
            <a:pathLst>
              <a:path w="3243414" h="2294229">
                <a:moveTo>
                  <a:pt x="0" y="0"/>
                </a:moveTo>
                <a:lnTo>
                  <a:pt x="3243413" y="0"/>
                </a:lnTo>
                <a:lnTo>
                  <a:pt x="3243413" y="2294229"/>
                </a:lnTo>
                <a:lnTo>
                  <a:pt x="0" y="2294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069"/>
            </a:stretch>
          </a:blipFill>
        </p:spPr>
      </p:sp>
      <p:pic>
        <p:nvPicPr>
          <p:cNvPr id="18" name="Picture 17" descr="No usar desinfectante de manos">
            <a:extLst>
              <a:ext uri="{FF2B5EF4-FFF2-40B4-BE49-F238E27FC236}">
                <a16:creationId xmlns:a16="http://schemas.microsoft.com/office/drawing/2014/main" id="{4AD6A634-2FE2-45A0-97E7-99ECF45DD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3596" y="6319966"/>
            <a:ext cx="2926080" cy="2618923"/>
          </a:xfrm>
          <a:prstGeom prst="rect">
            <a:avLst/>
          </a:prstGeom>
        </p:spPr>
      </p:pic>
      <p:pic>
        <p:nvPicPr>
          <p:cNvPr id="20" name="Picture 19" descr="No tocarse la cara">
            <a:extLst>
              <a:ext uri="{FF2B5EF4-FFF2-40B4-BE49-F238E27FC236}">
                <a16:creationId xmlns:a16="http://schemas.microsoft.com/office/drawing/2014/main" id="{9489C6B2-6209-4D5F-B809-728BCC4B5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0" y="6236378"/>
            <a:ext cx="3107229" cy="25745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34833" y="1028700"/>
            <a:ext cx="8030033" cy="4227186"/>
            <a:chOff x="0" y="0"/>
            <a:chExt cx="2114906" cy="1113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4906" cy="1113333"/>
            </a:xfrm>
            <a:custGeom>
              <a:avLst/>
              <a:gdLst/>
              <a:ahLst/>
              <a:cxnLst/>
              <a:rect l="l" t="t" r="r" b="b"/>
              <a:pathLst>
                <a:path w="2114906" h="1113333">
                  <a:moveTo>
                    <a:pt x="0" y="0"/>
                  </a:moveTo>
                  <a:lnTo>
                    <a:pt x="2114906" y="0"/>
                  </a:lnTo>
                  <a:lnTo>
                    <a:pt x="2114906" y="1113333"/>
                  </a:lnTo>
                  <a:lnTo>
                    <a:pt x="0" y="1113333"/>
                  </a:lnTo>
                  <a:close/>
                </a:path>
              </a:pathLst>
            </a:custGeom>
            <a:solidFill>
              <a:srgbClr val="EC65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14906" cy="1151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1802407" y="2592474"/>
            <a:ext cx="6094886" cy="24756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2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DÓNDE CONSEGUIR NALOXONA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32323" y="5665461"/>
            <a:ext cx="8018784" cy="2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Farmacias</a:t>
            </a:r>
          </a:p>
          <a:p>
            <a:pPr marL="690881" lvl="1" indent="-345440" algn="just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Organizaciones comunitarias</a:t>
            </a:r>
          </a:p>
          <a:p>
            <a:pPr marL="690881" lvl="1" indent="-345440" algn="just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Venta por correo</a:t>
            </a:r>
          </a:p>
          <a:p>
            <a:pPr marL="690881" lvl="1" indent="-345440" algn="just">
              <a:lnSpc>
                <a:spcPts val="585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Máquinas dispensadoras de naloxona 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51924" y="8551971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05381" y="-2243429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 descr="Mapa del valle de Yakima enseña varias pharmacias donde tienen naloxona"/>
          <p:cNvSpPr/>
          <p:nvPr/>
        </p:nvSpPr>
        <p:spPr>
          <a:xfrm>
            <a:off x="793024" y="760874"/>
            <a:ext cx="4924317" cy="2724150"/>
          </a:xfrm>
          <a:custGeom>
            <a:avLst/>
            <a:gdLst/>
            <a:ahLst/>
            <a:cxnLst/>
            <a:rect l="l" t="t" r="r" b="b"/>
            <a:pathLst>
              <a:path w="4924317" h="2724150">
                <a:moveTo>
                  <a:pt x="0" y="0"/>
                </a:moveTo>
                <a:lnTo>
                  <a:pt x="4924317" y="0"/>
                </a:lnTo>
                <a:lnTo>
                  <a:pt x="4924317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72" t="-3992" r="-3190" b="-39207"/>
            </a:stretch>
          </a:blipFill>
        </p:spPr>
      </p:sp>
      <p:sp>
        <p:nvSpPr>
          <p:cNvPr id="11" name="Freeform 11" descr="Simplemente muéstrele al framatista la orden permanente para dispensar naloxona. Esto se puede imprimir"/>
          <p:cNvSpPr/>
          <p:nvPr/>
        </p:nvSpPr>
        <p:spPr>
          <a:xfrm>
            <a:off x="6423513" y="760874"/>
            <a:ext cx="3103104" cy="3516634"/>
          </a:xfrm>
          <a:custGeom>
            <a:avLst/>
            <a:gdLst/>
            <a:ahLst/>
            <a:cxnLst/>
            <a:rect l="l" t="t" r="r" b="b"/>
            <a:pathLst>
              <a:path w="3103104" h="3516634">
                <a:moveTo>
                  <a:pt x="0" y="0"/>
                </a:moveTo>
                <a:lnTo>
                  <a:pt x="3103104" y="0"/>
                </a:lnTo>
                <a:lnTo>
                  <a:pt x="3103104" y="3516634"/>
                </a:lnTo>
                <a:lnTo>
                  <a:pt x="0" y="3516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7102"/>
            </a:stretch>
          </a:blipFill>
        </p:spPr>
      </p:sp>
      <p:sp>
        <p:nvSpPr>
          <p:cNvPr id="10" name="Freeform 10" descr="Pedido fijo para provenir naloxona por el Departamento de Salud del estado de Washington "/>
          <p:cNvSpPr/>
          <p:nvPr/>
        </p:nvSpPr>
        <p:spPr>
          <a:xfrm>
            <a:off x="1028700" y="4018424"/>
            <a:ext cx="3119024" cy="4004889"/>
          </a:xfrm>
          <a:custGeom>
            <a:avLst/>
            <a:gdLst/>
            <a:ahLst/>
            <a:cxnLst/>
            <a:rect l="l" t="t" r="r" b="b"/>
            <a:pathLst>
              <a:path w="3119024" h="4004889">
                <a:moveTo>
                  <a:pt x="0" y="0"/>
                </a:moveTo>
                <a:lnTo>
                  <a:pt x="3119024" y="0"/>
                </a:lnTo>
                <a:lnTo>
                  <a:pt x="3119024" y="4004889"/>
                </a:lnTo>
                <a:lnTo>
                  <a:pt x="0" y="4004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50" r="-65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 descr="Obten Naloxona gratis por envivio en el estado de Washington"/>
          <p:cNvSpPr/>
          <p:nvPr/>
        </p:nvSpPr>
        <p:spPr>
          <a:xfrm>
            <a:off x="4646727" y="4600713"/>
            <a:ext cx="4924317" cy="2520929"/>
          </a:xfrm>
          <a:custGeom>
            <a:avLst/>
            <a:gdLst/>
            <a:ahLst/>
            <a:cxnLst/>
            <a:rect l="l" t="t" r="r" b="b"/>
            <a:pathLst>
              <a:path w="4924317" h="2520929">
                <a:moveTo>
                  <a:pt x="0" y="0"/>
                </a:moveTo>
                <a:lnTo>
                  <a:pt x="4924317" y="0"/>
                </a:lnTo>
                <a:lnTo>
                  <a:pt x="4924317" y="2520929"/>
                </a:lnTo>
                <a:lnTo>
                  <a:pt x="0" y="2520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61" t="-99535" r="-25506" b="-7242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1123</Words>
  <Application>Microsoft Office PowerPoint</Application>
  <PresentationFormat>Custom</PresentationFormat>
  <Paragraphs>142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Poppins Bold Italics</vt:lpstr>
      <vt:lpstr>Calibri</vt:lpstr>
      <vt:lpstr>Open Sans Light</vt:lpstr>
      <vt:lpstr>Open Sans Bold</vt:lpstr>
      <vt:lpstr>Roboto Bold</vt:lpstr>
      <vt:lpstr>Poppins Bold</vt:lpstr>
      <vt:lpstr>Canva Sans Bold</vt:lpstr>
      <vt:lpstr>Arial</vt:lpstr>
      <vt:lpstr>Roboto</vt:lpstr>
      <vt:lpstr>Office Theme</vt:lpstr>
      <vt:lpstr>DETENGA LA SOBREDOSIS   OBTENGA NALOXONA</vt:lpstr>
      <vt:lpstr>¿QUÉ SON LOS OPIOIDES?</vt:lpstr>
      <vt:lpstr>INFORMACIÓN LOCAL</vt:lpstr>
      <vt:lpstr>SOBREDOSIS DE OPIOIDES</vt:lpstr>
      <vt:lpstr>¿QUÉ ES LA NALOXONA?</vt:lpstr>
      <vt:lpstr>CÓMO RESPONDER A UNA SOBREDOSIS DE OPIOIDES CON NALOXONA</vt:lpstr>
      <vt:lpstr>¿POR QUÉ INVOLUCRARSE?</vt:lpstr>
      <vt:lpstr>CÓMO MANTENER LA SEGURIDAD:</vt:lpstr>
      <vt:lpstr>DÓNDE CONSEGUIR NALOXONA</vt:lpstr>
      <vt:lpstr>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Naloxone</dc:title>
  <cp:lastModifiedBy>Cecilia Macias</cp:lastModifiedBy>
  <cp:revision>1</cp:revision>
  <dcterms:created xsi:type="dcterms:W3CDTF">2006-08-16T00:00:00Z</dcterms:created>
  <dcterms:modified xsi:type="dcterms:W3CDTF">2024-09-11T16:29:22Z</dcterms:modified>
  <dc:identifier>DAGAoV7gNzc</dc:identifier>
</cp:coreProperties>
</file>